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9" r:id="rId2"/>
    <p:sldId id="257" r:id="rId3"/>
    <p:sldId id="297" r:id="rId4"/>
    <p:sldId id="264" r:id="rId5"/>
    <p:sldId id="265" r:id="rId6"/>
    <p:sldId id="266" r:id="rId7"/>
    <p:sldId id="267" r:id="rId8"/>
    <p:sldId id="270" r:id="rId9"/>
    <p:sldId id="300" r:id="rId10"/>
    <p:sldId id="271" r:id="rId11"/>
    <p:sldId id="272" r:id="rId12"/>
    <p:sldId id="302" r:id="rId13"/>
    <p:sldId id="282" r:id="rId14"/>
    <p:sldId id="307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00099"/>
    <a:srgbClr val="FF9933"/>
    <a:srgbClr val="FFFFCC"/>
    <a:srgbClr val="FF99CC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3569B3D0-31AE-4353-B3D6-BE61D4070C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318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8EB1-AB19-4F70-B197-1BB0B2417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831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0752D71-D7EC-43EB-B68B-78387DD367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299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23F0318-AABC-477E-9BF2-66C2C27F58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16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D944ED4-55DC-4827-9560-636976A929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34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E16D9-5F69-4DE5-AC82-D28A51E71C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33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7163C-6A30-42BF-826F-5217DEAAB3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2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68EF-C3DA-4D41-8E0B-3E806DA528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00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E22D9B-71E5-48AD-B627-1ACD1BCF0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29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2C133EC-3F66-4303-AD61-EE6166C2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63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2C133EC-3F66-4303-AD61-EE6166C271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8326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2C133EC-3F66-4303-AD61-EE6166C2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981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2C133EC-3F66-4303-AD61-EE6166C271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719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2C133EC-3F66-4303-AD61-EE6166C2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775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DA8E-259F-42DB-9EDF-18FDC95D1E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9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FADE8-ABB7-4EB1-A6DC-687D12852F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53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2C133EC-3F66-4303-AD61-EE6166C271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0">
              <a:srgbClr val="C0000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2967335"/>
            <a:ext cx="7696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Особенности  </a:t>
            </a:r>
            <a:r>
              <a:rPr lang="ru-RU" sz="48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модернизации в России</a:t>
            </a:r>
            <a:endParaRPr lang="ru-RU" sz="4800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240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2400" y="76200"/>
            <a:ext cx="8839200" cy="990600"/>
          </a:xfrm>
          <a:prstGeom prst="rect">
            <a:avLst/>
          </a:prstGeom>
          <a:solidFill>
            <a:srgbClr val="FFFFCC"/>
          </a:solidFill>
          <a:ln w="76200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Модернизация</a:t>
            </a:r>
            <a:endParaRPr lang="ru-RU" sz="4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28600" y="1295400"/>
            <a:ext cx="33718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52400" y="1295400"/>
            <a:ext cx="8763000" cy="1600200"/>
          </a:xfrm>
          <a:prstGeom prst="rect">
            <a:avLst/>
          </a:prstGeom>
          <a:solidFill>
            <a:srgbClr val="FFFFCC"/>
          </a:solidFill>
          <a:ln w="762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 b="1" dirty="0">
                <a:solidFill>
                  <a:srgbClr val="A50021"/>
                </a:solidFill>
              </a:rPr>
              <a:t>– переход к индустриальному </a:t>
            </a:r>
            <a:r>
              <a:rPr lang="ru-RU" sz="2000" b="1" dirty="0" smtClean="0">
                <a:solidFill>
                  <a:srgbClr val="A50021"/>
                </a:solidFill>
              </a:rPr>
              <a:t>обществу </a:t>
            </a:r>
            <a:r>
              <a:rPr lang="ru-RU" sz="2000" b="1" dirty="0">
                <a:solidFill>
                  <a:srgbClr val="A50021"/>
                </a:solidFill>
              </a:rPr>
              <a:t>(империализму).</a:t>
            </a:r>
          </a:p>
          <a:p>
            <a:r>
              <a:rPr lang="ru-RU" sz="2000" b="1" dirty="0">
                <a:solidFill>
                  <a:srgbClr val="A50021"/>
                </a:solidFill>
              </a:rPr>
              <a:t>- процесс перехода от аграрного </a:t>
            </a:r>
            <a:r>
              <a:rPr lang="ru-RU" sz="2000" b="1" dirty="0" smtClean="0">
                <a:solidFill>
                  <a:srgbClr val="A50021"/>
                </a:solidFill>
              </a:rPr>
              <a:t>общества </a:t>
            </a:r>
            <a:r>
              <a:rPr lang="ru-RU" sz="2000" b="1" dirty="0">
                <a:solidFill>
                  <a:srgbClr val="A50021"/>
                </a:solidFill>
              </a:rPr>
              <a:t>к индустриальному на </a:t>
            </a:r>
          </a:p>
          <a:p>
            <a:r>
              <a:rPr lang="ru-RU" sz="2000" b="1" dirty="0">
                <a:solidFill>
                  <a:srgbClr val="A50021"/>
                </a:solidFill>
              </a:rPr>
              <a:t>основе обновления всех сторон </a:t>
            </a:r>
            <a:r>
              <a:rPr lang="ru-RU" sz="2000" b="1" dirty="0" smtClean="0">
                <a:solidFill>
                  <a:srgbClr val="A50021"/>
                </a:solidFill>
              </a:rPr>
              <a:t>жизни</a:t>
            </a:r>
            <a:r>
              <a:rPr lang="ru-RU" sz="2000" b="1" dirty="0">
                <a:solidFill>
                  <a:srgbClr val="A50021"/>
                </a:solidFill>
              </a:rPr>
              <a:t>: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6172200"/>
            <a:ext cx="9144000" cy="609600"/>
          </a:xfrm>
          <a:prstGeom prst="rect">
            <a:avLst/>
          </a:prstGeom>
          <a:solidFill>
            <a:srgbClr val="FFFFCC"/>
          </a:solidFill>
          <a:ln w="762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 dirty="0">
                <a:solidFill>
                  <a:srgbClr val="A50021"/>
                </a:solidFill>
              </a:rPr>
              <a:t>4.</a:t>
            </a:r>
            <a:r>
              <a:rPr lang="ru-RU" sz="2400" b="1" u="sng" dirty="0">
                <a:solidFill>
                  <a:srgbClr val="A50021"/>
                </a:solidFill>
              </a:rPr>
              <a:t> Духовной</a:t>
            </a:r>
            <a:r>
              <a:rPr lang="ru-RU" sz="2400" b="1" dirty="0">
                <a:solidFill>
                  <a:srgbClr val="A50021"/>
                </a:solidFill>
              </a:rPr>
              <a:t> – </a:t>
            </a:r>
            <a:r>
              <a:rPr lang="ru-RU" b="1" dirty="0">
                <a:solidFill>
                  <a:srgbClr val="A50021"/>
                </a:solidFill>
              </a:rPr>
              <a:t>изменение системы ценностей.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5181600"/>
            <a:ext cx="9144000" cy="838200"/>
          </a:xfrm>
          <a:prstGeom prst="rect">
            <a:avLst/>
          </a:prstGeom>
          <a:solidFill>
            <a:srgbClr val="FFFFCC"/>
          </a:solidFill>
          <a:ln w="762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 dirty="0">
                <a:solidFill>
                  <a:srgbClr val="A50021"/>
                </a:solidFill>
              </a:rPr>
              <a:t>3. </a:t>
            </a:r>
            <a:r>
              <a:rPr lang="ru-RU" sz="2400" b="1" u="sng" dirty="0">
                <a:solidFill>
                  <a:srgbClr val="A50021"/>
                </a:solidFill>
              </a:rPr>
              <a:t>Социальной</a:t>
            </a:r>
            <a:r>
              <a:rPr lang="ru-RU" sz="2400" b="1" dirty="0">
                <a:solidFill>
                  <a:srgbClr val="A50021"/>
                </a:solidFill>
              </a:rPr>
              <a:t> – </a:t>
            </a:r>
            <a:r>
              <a:rPr lang="ru-RU" b="1" dirty="0">
                <a:solidFill>
                  <a:srgbClr val="A50021"/>
                </a:solidFill>
              </a:rPr>
              <a:t>изменение структуры общества от </a:t>
            </a:r>
            <a:r>
              <a:rPr lang="ru-RU" b="1" dirty="0" smtClean="0">
                <a:solidFill>
                  <a:srgbClr val="A50021"/>
                </a:solidFill>
              </a:rPr>
              <a:t>феодально-</a:t>
            </a:r>
          </a:p>
          <a:p>
            <a:r>
              <a:rPr lang="ru-RU" b="1" dirty="0" smtClean="0">
                <a:solidFill>
                  <a:srgbClr val="A50021"/>
                </a:solidFill>
              </a:rPr>
              <a:t>буржуазной </a:t>
            </a:r>
            <a:r>
              <a:rPr lang="ru-RU" b="1" dirty="0">
                <a:solidFill>
                  <a:srgbClr val="A50021"/>
                </a:solidFill>
              </a:rPr>
              <a:t>к капиталистической.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3276600"/>
            <a:ext cx="9144000" cy="762000"/>
          </a:xfrm>
          <a:prstGeom prst="rect">
            <a:avLst/>
          </a:prstGeom>
          <a:solidFill>
            <a:srgbClr val="FFFFCC"/>
          </a:solidFill>
          <a:ln w="762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>
              <a:buFontTx/>
              <a:buAutoNum type="arabicPeriod"/>
            </a:pPr>
            <a:r>
              <a:rPr lang="ru-RU" sz="2400" b="1" u="sng" dirty="0">
                <a:solidFill>
                  <a:srgbClr val="A50021"/>
                </a:solidFill>
              </a:rPr>
              <a:t>Экономической</a:t>
            </a:r>
            <a:r>
              <a:rPr lang="ru-RU" b="1" dirty="0">
                <a:solidFill>
                  <a:srgbClr val="A50021"/>
                </a:solidFill>
              </a:rPr>
              <a:t> – </a:t>
            </a:r>
            <a:r>
              <a:rPr lang="ru-RU" b="1" dirty="0" smtClean="0">
                <a:solidFill>
                  <a:srgbClr val="A50021"/>
                </a:solidFill>
              </a:rPr>
              <a:t>промышленный переворот</a:t>
            </a:r>
            <a:r>
              <a:rPr lang="ru-RU" b="1" dirty="0">
                <a:solidFill>
                  <a:srgbClr val="A50021"/>
                </a:solidFill>
              </a:rPr>
              <a:t>, </a:t>
            </a:r>
            <a:r>
              <a:rPr lang="ru-RU" b="1" dirty="0" smtClean="0">
                <a:solidFill>
                  <a:srgbClr val="A50021"/>
                </a:solidFill>
              </a:rPr>
              <a:t>вытеснение аграрного </a:t>
            </a:r>
          </a:p>
          <a:p>
            <a:r>
              <a:rPr lang="ru-RU" b="1" dirty="0" smtClean="0">
                <a:solidFill>
                  <a:srgbClr val="A50021"/>
                </a:solidFill>
              </a:rPr>
              <a:t>сектора</a:t>
            </a:r>
            <a:r>
              <a:rPr lang="ru-RU" b="1" dirty="0">
                <a:solidFill>
                  <a:srgbClr val="A50021"/>
                </a:solidFill>
              </a:rPr>
              <a:t>.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4191000"/>
            <a:ext cx="9144000" cy="838200"/>
          </a:xfrm>
          <a:prstGeom prst="rect">
            <a:avLst/>
          </a:prstGeom>
          <a:solidFill>
            <a:srgbClr val="FFFFCC"/>
          </a:solidFill>
          <a:ln w="762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 dirty="0">
                <a:solidFill>
                  <a:srgbClr val="A50021"/>
                </a:solidFill>
              </a:rPr>
              <a:t>2. </a:t>
            </a:r>
            <a:r>
              <a:rPr lang="ru-RU" sz="2400" b="1" u="sng" dirty="0">
                <a:solidFill>
                  <a:srgbClr val="A50021"/>
                </a:solidFill>
              </a:rPr>
              <a:t>Политической </a:t>
            </a:r>
            <a:r>
              <a:rPr lang="ru-RU" sz="2400" b="1" dirty="0">
                <a:solidFill>
                  <a:srgbClr val="A50021"/>
                </a:solidFill>
              </a:rPr>
              <a:t>– </a:t>
            </a:r>
            <a:r>
              <a:rPr lang="ru-RU" b="1" dirty="0">
                <a:solidFill>
                  <a:srgbClr val="A50021"/>
                </a:solidFill>
              </a:rPr>
              <a:t>создание демократических институтов.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4" name="Picture 4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38"/>
            <a:ext cx="9144000" cy="6877050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1316038" y="311150"/>
            <a:ext cx="6856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760000"/>
                </a:solidFill>
                <a:latin typeface="Verdana" pitchFamily="34" charset="0"/>
              </a:rPr>
              <a:t>ЭКОНОМИЧЕСКОЕ РАЗВИТИЕ РОССИИ В НАЧАЛЕ ХХ века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3705225" y="765175"/>
            <a:ext cx="5210175" cy="10080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1200" b="1">
                <a:latin typeface="Verdana" pitchFamily="34" charset="0"/>
              </a:rPr>
              <a:t>ПОДЪЕМ В</a:t>
            </a:r>
            <a:r>
              <a:rPr lang="ru-RU" sz="1200" b="1">
                <a:solidFill>
                  <a:srgbClr val="CA0000"/>
                </a:solidFill>
                <a:latin typeface="Verdana" pitchFamily="34" charset="0"/>
              </a:rPr>
              <a:t> 90-х гг. Х1Х в.</a:t>
            </a:r>
            <a:r>
              <a:rPr lang="ru-RU" sz="1200" b="1">
                <a:latin typeface="Verdana" pitchFamily="34" charset="0"/>
              </a:rPr>
              <a:t>  СМЕНИЛСЯ СПАДОМ В НАЧАЛЕ </a:t>
            </a:r>
            <a:r>
              <a:rPr lang="ru-RU" sz="1200" b="1">
                <a:solidFill>
                  <a:srgbClr val="CA0000"/>
                </a:solidFill>
                <a:latin typeface="Verdana" pitchFamily="34" charset="0"/>
              </a:rPr>
              <a:t>1900-х  гг.</a:t>
            </a:r>
            <a:r>
              <a:rPr lang="ru-RU" sz="1200" b="1">
                <a:latin typeface="Verdana" pitchFamily="34" charset="0"/>
              </a:rPr>
              <a:t> </a:t>
            </a:r>
          </a:p>
          <a:p>
            <a:r>
              <a:rPr lang="ru-RU" sz="1200" b="1">
                <a:solidFill>
                  <a:srgbClr val="CA0000"/>
                </a:solidFill>
                <a:latin typeface="Verdana" pitchFamily="34" charset="0"/>
              </a:rPr>
              <a:t>1900-1903 гг.</a:t>
            </a:r>
            <a:r>
              <a:rPr lang="ru-RU" sz="1200" b="1">
                <a:latin typeface="Verdana" pitchFamily="34" charset="0"/>
              </a:rPr>
              <a:t> – МИРОВОЙ ЭКОНОМИЧЕСКИЙ КРИЗИС</a:t>
            </a:r>
          </a:p>
          <a:p>
            <a:r>
              <a:rPr lang="ru-RU" sz="1200" b="1">
                <a:solidFill>
                  <a:srgbClr val="CA0000"/>
                </a:solidFill>
                <a:latin typeface="Verdana" pitchFamily="34" charset="0"/>
              </a:rPr>
              <a:t>1904-1908 гг.</a:t>
            </a:r>
            <a:r>
              <a:rPr lang="ru-RU" sz="1200" b="1">
                <a:latin typeface="Verdana" pitchFamily="34" charset="0"/>
              </a:rPr>
              <a:t> - СОСТОЯНИЕ ДЕПРЕССИИ</a:t>
            </a:r>
          </a:p>
          <a:p>
            <a:r>
              <a:rPr lang="ru-RU" sz="1200" b="1">
                <a:solidFill>
                  <a:srgbClr val="CA0000"/>
                </a:solidFill>
                <a:latin typeface="Verdana" pitchFamily="34" charset="0"/>
              </a:rPr>
              <a:t>1909-1913 гг.</a:t>
            </a:r>
            <a:r>
              <a:rPr lang="ru-RU" sz="1200" b="1">
                <a:latin typeface="Verdana" pitchFamily="34" charset="0"/>
              </a:rPr>
              <a:t> - ПОДЪЕМ В РАЗВИТИИИ ЭКОНОМИКИ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1257300" y="981075"/>
            <a:ext cx="2089150" cy="68580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Verdana" pitchFamily="34" charset="0"/>
              </a:rPr>
              <a:t>ЦИКЛИЧНОСТЬ РАЗВИТИЯ ЭКОНОМИКИ</a:t>
            </a: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3778250" y="1844675"/>
            <a:ext cx="4822825" cy="649288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just"/>
            <a:r>
              <a:rPr lang="ru-RU" sz="1200" b="1">
                <a:latin typeface="Verdana" pitchFamily="34" charset="0"/>
              </a:rPr>
              <a:t>     </a:t>
            </a:r>
            <a:r>
              <a:rPr lang="ru-RU" sz="1200" b="1">
                <a:solidFill>
                  <a:srgbClr val="CA0000"/>
                </a:solidFill>
                <a:latin typeface="Verdana" pitchFamily="34" charset="0"/>
              </a:rPr>
              <a:t>ФОРМЫ МОНОПОЛИСТИЧЕСКИХ ОБЪЕДИНЕНИЙ</a:t>
            </a:r>
          </a:p>
          <a:p>
            <a:pPr algn="just"/>
            <a:r>
              <a:rPr lang="ru-RU" sz="1200" b="1">
                <a:latin typeface="Verdana" pitchFamily="34" charset="0"/>
              </a:rPr>
              <a:t>- КАРТЕЛЬ. СИНДИКАТ, ТРЕСТ. В 1914 г. В РОССИИ СУЩЕСТВОВАЛО ДО 200 РАЗНЫХ МОНОПОЛИЙ</a:t>
            </a: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3778250" y="2565400"/>
            <a:ext cx="4826000" cy="649288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just"/>
            <a:r>
              <a:rPr lang="ru-RU" sz="1200" b="1">
                <a:latin typeface="Verdana" pitchFamily="34" charset="0"/>
              </a:rPr>
              <a:t>СПОСОБСТВОВАЛО РАЗВИТИЮ ГОСУДАРСТВЕННО-МОНОПОЛИСТИЧЕСКОГО КАПИТАЛИЗМА</a:t>
            </a: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3810000" y="3352800"/>
            <a:ext cx="4822825" cy="7921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1200" b="1">
                <a:latin typeface="Verdana" pitchFamily="34" charset="0"/>
              </a:rPr>
              <a:t>- ЧАСТНОКАПИТАЛИСТИЧЕСКИЙ УКЛАД</a:t>
            </a:r>
          </a:p>
          <a:p>
            <a:pPr algn="just">
              <a:lnSpc>
                <a:spcPct val="90000"/>
              </a:lnSpc>
            </a:pPr>
            <a:r>
              <a:rPr lang="ru-RU" sz="1200" b="1">
                <a:latin typeface="Verdana" pitchFamily="34" charset="0"/>
              </a:rPr>
              <a:t>- ПОЛУНАТУРАЛЬНЫЙ (КРЕСТЬЯНСКИЙ) УКЛАД</a:t>
            </a:r>
          </a:p>
          <a:p>
            <a:pPr>
              <a:lnSpc>
                <a:spcPct val="90000"/>
              </a:lnSpc>
            </a:pPr>
            <a:r>
              <a:rPr lang="ru-RU" sz="1200" b="1">
                <a:latin typeface="Verdana" pitchFamily="34" charset="0"/>
              </a:rPr>
              <a:t>- МЕЛКОТОВАРНЫЙ (КУСТАРНО-РЕМЕСЛЕННОЕ ПРОИЗВОДСТВО)</a:t>
            </a: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3810000" y="4267200"/>
            <a:ext cx="4826000" cy="606425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just"/>
            <a:r>
              <a:rPr lang="ru-RU" sz="1200" b="1">
                <a:latin typeface="Verdana" pitchFamily="34" charset="0"/>
              </a:rPr>
              <a:t>ПО ТЕМПАМ ПРОМЫШЛЕННОГО ПРОИЗВОДСТВА РОССИЯ ЗАНИМАЛА 1-Е МЕСТО В ЕВРОПЕ И 2-е В МИРЕ.</a:t>
            </a:r>
            <a:r>
              <a:rPr lang="ru-RU" sz="1200" b="1">
                <a:latin typeface="Times New Roman" pitchFamily="18" charset="0"/>
              </a:rPr>
              <a:t> </a:t>
            </a:r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3778250" y="5013325"/>
            <a:ext cx="4822825" cy="6477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1200" b="1">
                <a:latin typeface="Verdana" pitchFamily="34" charset="0"/>
              </a:rPr>
              <a:t>СОХРАНЕНИЕ ВЫКУПНЫХ ПЛАТЕЖЕЙ. </a:t>
            </a:r>
          </a:p>
          <a:p>
            <a:r>
              <a:rPr lang="ru-RU" sz="1200" b="1">
                <a:latin typeface="Verdana" pitchFamily="34" charset="0"/>
              </a:rPr>
              <a:t>В 20% ПОМЕЩИЧЬИХ ИМЕНИЙ СОХРАНИЛИСЬ ПОЛУКРЕПОСТНИЧЕСКИЕ МЕТОДЫ ЭКСПЛУАТАЦИИ</a:t>
            </a: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3778250" y="5805488"/>
            <a:ext cx="4824413" cy="6477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1200" b="1">
                <a:latin typeface="Verdana" pitchFamily="34" charset="0"/>
              </a:rPr>
              <a:t>ИНОСТРАНЫЕ ИНВЕСТИЦИИ В РОССИЙСКУЮ ЭКОНОМИКУ СОСТАВЛЯЛИ ПОЧТИ </a:t>
            </a:r>
            <a:r>
              <a:rPr lang="ru-RU" sz="1200" b="1">
                <a:solidFill>
                  <a:srgbClr val="CA0000"/>
                </a:solidFill>
                <a:latin typeface="Verdana" pitchFamily="34" charset="0"/>
              </a:rPr>
              <a:t>40%</a:t>
            </a:r>
            <a:r>
              <a:rPr lang="ru-RU" sz="1200" b="1">
                <a:latin typeface="Verdana" pitchFamily="34" charset="0"/>
              </a:rPr>
              <a:t> ВСЕХ КАПИТАЛОВЛОЖЕНИЙ</a:t>
            </a:r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1257300" y="5805488"/>
            <a:ext cx="2089150" cy="64770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1200" b="1">
                <a:latin typeface="Verdana" pitchFamily="34" charset="0"/>
              </a:rPr>
              <a:t>ВНЕДРЕНИЕ ИНОСТРАННОГО КАПИТАЛА</a:t>
            </a:r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1257300" y="4941888"/>
            <a:ext cx="2089150" cy="792162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1200" b="1">
                <a:latin typeface="Verdana" pitchFamily="34" charset="0"/>
              </a:rPr>
              <a:t>СОХРАНЕНИЕ ФЕОДАЛЬНЫХ ПЕРЕЖИТКОВ В АГРАРНОМ СЕКТОРЕ</a:t>
            </a:r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1257300" y="1844675"/>
            <a:ext cx="2089150" cy="576263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Verdana" pitchFamily="34" charset="0"/>
              </a:rPr>
              <a:t>УТВЕРЖДЕНИЕ МОНОПОЛИЙ</a:t>
            </a:r>
          </a:p>
        </p:txBody>
      </p:sp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1257300" y="2565400"/>
            <a:ext cx="2089150" cy="792163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1200" b="1">
                <a:latin typeface="Verdana" pitchFamily="34" charset="0"/>
              </a:rPr>
              <a:t>ВМЕШАТЕЛЬСТВО ГОСУДАРСТВА В ЭКОНОМИЧЕСКУЮ ЖИЗНЬ</a:t>
            </a:r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1257300" y="3500438"/>
            <a:ext cx="2089150" cy="504825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1200" b="1">
                <a:latin typeface="Verdana" pitchFamily="34" charset="0"/>
              </a:rPr>
              <a:t>МНОГОУКЛАДНОСТЬ</a:t>
            </a:r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1257300" y="4149725"/>
            <a:ext cx="2089150" cy="720725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200" b="1">
                <a:latin typeface="Verdana" pitchFamily="34" charset="0"/>
              </a:rPr>
              <a:t>ВЫСОКИЕ ТЕМПЫ РАЗВТИЯ ПРОМЫШЛЕННОСТИ</a:t>
            </a:r>
          </a:p>
        </p:txBody>
      </p:sp>
      <p:sp>
        <p:nvSpPr>
          <p:cNvPr id="46100" name="Rectangle 20"/>
          <p:cNvSpPr>
            <a:spLocks noChangeArrowheads="1"/>
          </p:cNvSpPr>
          <p:nvPr/>
        </p:nvSpPr>
        <p:spPr bwMode="auto">
          <a:xfrm rot="16200000">
            <a:off x="-1659731" y="3034507"/>
            <a:ext cx="4321175" cy="503237"/>
          </a:xfrm>
          <a:prstGeom prst="rect">
            <a:avLst/>
          </a:prstGeom>
          <a:gradFill rotWithShape="1">
            <a:gsLst>
              <a:gs pos="0">
                <a:srgbClr val="FF9797"/>
              </a:gs>
              <a:gs pos="100000">
                <a:srgbClr val="FFFFFF"/>
              </a:gs>
            </a:gsLst>
            <a:lin ang="5400000" scaled="1"/>
          </a:gradFill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1400" b="1">
                <a:latin typeface="Verdana" pitchFamily="34" charset="0"/>
              </a:rPr>
              <a:t>ОСОБЕННОСТИ ЭКОНОМИЧЕСКОГО РАЗВИТИЯ</a:t>
            </a:r>
            <a:r>
              <a:rPr lang="en-US" sz="1400" b="1">
                <a:latin typeface="Verdana" pitchFamily="34" charset="0"/>
              </a:rPr>
              <a:t>  </a:t>
            </a:r>
            <a:r>
              <a:rPr lang="ru-RU" sz="1400" b="1">
                <a:latin typeface="Verdana" pitchFamily="34" charset="0"/>
              </a:rPr>
              <a:t>РОССИИ</a:t>
            </a:r>
          </a:p>
        </p:txBody>
      </p:sp>
      <p:sp>
        <p:nvSpPr>
          <p:cNvPr id="46101" name="Line 21"/>
          <p:cNvSpPr>
            <a:spLocks noChangeShapeType="1"/>
          </p:cNvSpPr>
          <p:nvPr/>
        </p:nvSpPr>
        <p:spPr bwMode="auto">
          <a:xfrm>
            <a:off x="968375" y="1125538"/>
            <a:ext cx="0" cy="48958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2" name="Line 22"/>
          <p:cNvSpPr>
            <a:spLocks noChangeShapeType="1"/>
          </p:cNvSpPr>
          <p:nvPr/>
        </p:nvSpPr>
        <p:spPr bwMode="auto">
          <a:xfrm>
            <a:off x="968375" y="6021388"/>
            <a:ext cx="2889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3" name="Line 23"/>
          <p:cNvSpPr>
            <a:spLocks noChangeShapeType="1"/>
          </p:cNvSpPr>
          <p:nvPr/>
        </p:nvSpPr>
        <p:spPr bwMode="auto">
          <a:xfrm>
            <a:off x="968375" y="5300663"/>
            <a:ext cx="2889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4" name="Line 24"/>
          <p:cNvSpPr>
            <a:spLocks noChangeShapeType="1"/>
          </p:cNvSpPr>
          <p:nvPr/>
        </p:nvSpPr>
        <p:spPr bwMode="auto">
          <a:xfrm>
            <a:off x="968375" y="4508500"/>
            <a:ext cx="2889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5" name="Line 25"/>
          <p:cNvSpPr>
            <a:spLocks noChangeShapeType="1"/>
          </p:cNvSpPr>
          <p:nvPr/>
        </p:nvSpPr>
        <p:spPr bwMode="auto">
          <a:xfrm>
            <a:off x="968375" y="3716338"/>
            <a:ext cx="2889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6" name="Line 26"/>
          <p:cNvSpPr>
            <a:spLocks noChangeShapeType="1"/>
          </p:cNvSpPr>
          <p:nvPr/>
        </p:nvSpPr>
        <p:spPr bwMode="auto">
          <a:xfrm>
            <a:off x="968375" y="2997200"/>
            <a:ext cx="2889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7" name="Line 27"/>
          <p:cNvSpPr>
            <a:spLocks noChangeShapeType="1"/>
          </p:cNvSpPr>
          <p:nvPr/>
        </p:nvSpPr>
        <p:spPr bwMode="auto">
          <a:xfrm>
            <a:off x="968375" y="2060575"/>
            <a:ext cx="2889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8" name="Line 28"/>
          <p:cNvSpPr>
            <a:spLocks noChangeShapeType="1"/>
          </p:cNvSpPr>
          <p:nvPr/>
        </p:nvSpPr>
        <p:spPr bwMode="auto">
          <a:xfrm>
            <a:off x="968375" y="1125538"/>
            <a:ext cx="2889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09" name="Line 29"/>
          <p:cNvSpPr>
            <a:spLocks noChangeShapeType="1"/>
          </p:cNvSpPr>
          <p:nvPr/>
        </p:nvSpPr>
        <p:spPr bwMode="auto">
          <a:xfrm>
            <a:off x="3346450" y="1341438"/>
            <a:ext cx="3587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10" name="Line 30"/>
          <p:cNvSpPr>
            <a:spLocks noChangeShapeType="1"/>
          </p:cNvSpPr>
          <p:nvPr/>
        </p:nvSpPr>
        <p:spPr bwMode="auto">
          <a:xfrm>
            <a:off x="3346450" y="2133600"/>
            <a:ext cx="431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11" name="Line 31"/>
          <p:cNvSpPr>
            <a:spLocks noChangeShapeType="1"/>
          </p:cNvSpPr>
          <p:nvPr/>
        </p:nvSpPr>
        <p:spPr bwMode="auto">
          <a:xfrm>
            <a:off x="3346450" y="2997200"/>
            <a:ext cx="431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12" name="Line 32"/>
          <p:cNvSpPr>
            <a:spLocks noChangeShapeType="1"/>
          </p:cNvSpPr>
          <p:nvPr/>
        </p:nvSpPr>
        <p:spPr bwMode="auto">
          <a:xfrm>
            <a:off x="3346450" y="3716338"/>
            <a:ext cx="431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13" name="Line 33"/>
          <p:cNvSpPr>
            <a:spLocks noChangeShapeType="1"/>
          </p:cNvSpPr>
          <p:nvPr/>
        </p:nvSpPr>
        <p:spPr bwMode="auto">
          <a:xfrm>
            <a:off x="3346450" y="4508500"/>
            <a:ext cx="431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14" name="Line 34"/>
          <p:cNvSpPr>
            <a:spLocks noChangeShapeType="1"/>
          </p:cNvSpPr>
          <p:nvPr/>
        </p:nvSpPr>
        <p:spPr bwMode="auto">
          <a:xfrm>
            <a:off x="3346450" y="5300663"/>
            <a:ext cx="431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15" name="Line 35"/>
          <p:cNvSpPr>
            <a:spLocks noChangeShapeType="1"/>
          </p:cNvSpPr>
          <p:nvPr/>
        </p:nvSpPr>
        <p:spPr bwMode="auto">
          <a:xfrm>
            <a:off x="3346450" y="6092825"/>
            <a:ext cx="431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116" name="Line 36"/>
          <p:cNvSpPr>
            <a:spLocks noChangeShapeType="1"/>
          </p:cNvSpPr>
          <p:nvPr/>
        </p:nvSpPr>
        <p:spPr bwMode="auto">
          <a:xfrm>
            <a:off x="752475" y="3213100"/>
            <a:ext cx="215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/>
              <a:t>-  -  -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rgbClr val="A50021"/>
                </a:solidFill>
              </a:rPr>
              <a:t>Экономическая политика государства.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914400"/>
            <a:ext cx="9144000" cy="533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A50021"/>
                </a:solidFill>
              </a:rPr>
              <a:t>Экономическая политика государства носила противоречивый характер.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1676400"/>
            <a:ext cx="4508500" cy="4953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000" b="1">
                <a:solidFill>
                  <a:schemeClr val="tx2"/>
                </a:solidFill>
              </a:rPr>
              <a:t>С одной стороны, правительство </a:t>
            </a:r>
          </a:p>
          <a:p>
            <a:pPr marL="342900" indent="-342900"/>
            <a:r>
              <a:rPr lang="ru-RU" sz="2000" b="1">
                <a:solidFill>
                  <a:schemeClr val="tx2"/>
                </a:solidFill>
              </a:rPr>
              <a:t>содействовало развитию </a:t>
            </a:r>
          </a:p>
          <a:p>
            <a:pPr marL="342900" indent="-342900"/>
            <a:r>
              <a:rPr lang="ru-RU" sz="2000" b="1">
                <a:solidFill>
                  <a:schemeClr val="tx2"/>
                </a:solidFill>
              </a:rPr>
              <a:t>промышленности, </a:t>
            </a:r>
          </a:p>
          <a:p>
            <a:pPr marL="342900" indent="-342900"/>
            <a:r>
              <a:rPr lang="ru-RU" sz="2000" b="1">
                <a:solidFill>
                  <a:schemeClr val="tx2"/>
                </a:solidFill>
              </a:rPr>
              <a:t>«насаждая капитализм сверху»:</a:t>
            </a:r>
          </a:p>
          <a:p>
            <a:pPr marL="342900" indent="-342900">
              <a:buFontTx/>
              <a:buAutoNum type="arabicParenR"/>
            </a:pPr>
            <a:r>
              <a:rPr lang="ru-RU" sz="2000" b="1">
                <a:solidFill>
                  <a:srgbClr val="A50021"/>
                </a:solidFill>
              </a:rPr>
              <a:t>Вложение средств в развитие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тяжелой промышленности.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2) Строительство железных дорог.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3) Политика протекционизма.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4) Размещение государственных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заказов на частных предприятиях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по ценам выше рыночных.</a:t>
            </a:r>
          </a:p>
          <a:p>
            <a:pPr marL="342900" indent="-342900">
              <a:buFontTx/>
              <a:buAutoNum type="arabicParenR" startAt="5"/>
            </a:pPr>
            <a:r>
              <a:rPr lang="ru-RU" sz="2000" b="1">
                <a:solidFill>
                  <a:srgbClr val="A50021"/>
                </a:solidFill>
              </a:rPr>
              <a:t>Выделение Государственным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банком кредитов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предпринимателям.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6) Привлечение иностранного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капитала.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724400" y="1600200"/>
            <a:ext cx="4383088" cy="5029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000" b="1">
                <a:solidFill>
                  <a:schemeClr val="tx2"/>
                </a:solidFill>
              </a:rPr>
              <a:t>С другой стороны, правительство </a:t>
            </a:r>
          </a:p>
          <a:p>
            <a:pPr marL="342900" indent="-342900"/>
            <a:r>
              <a:rPr lang="ru-RU" sz="2000" b="1">
                <a:solidFill>
                  <a:schemeClr val="tx2"/>
                </a:solidFill>
              </a:rPr>
              <a:t>поддерживало сохранившиеся </a:t>
            </a:r>
          </a:p>
          <a:p>
            <a:pPr marL="342900" indent="-342900"/>
            <a:r>
              <a:rPr lang="ru-RU" sz="2000" b="1">
                <a:solidFill>
                  <a:schemeClr val="tx2"/>
                </a:solidFill>
              </a:rPr>
              <a:t>элементы феодализма и </a:t>
            </a:r>
          </a:p>
          <a:p>
            <a:pPr marL="342900" indent="-342900"/>
            <a:r>
              <a:rPr lang="ru-RU" sz="2000" b="1">
                <a:solidFill>
                  <a:schemeClr val="tx2"/>
                </a:solidFill>
              </a:rPr>
              <a:t>сдерживало развитие экономики:</a:t>
            </a:r>
          </a:p>
          <a:p>
            <a:pPr marL="342900" indent="-342900">
              <a:buFontTx/>
              <a:buAutoNum type="arabicParenR"/>
            </a:pPr>
            <a:r>
              <a:rPr lang="ru-RU" sz="2000" b="1">
                <a:solidFill>
                  <a:srgbClr val="A50021"/>
                </a:solidFill>
              </a:rPr>
              <a:t>Поддержка дворянского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землевладения.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2) Сохранение крестьянской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общины и надельного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землепользования (до 1906 г.).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3) Ограничение свободы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предпринимательства.</a:t>
            </a:r>
          </a:p>
          <a:p>
            <a:pPr marL="342900" indent="-342900">
              <a:buFontTx/>
              <a:buAutoNum type="arabicParenR" startAt="4"/>
            </a:pPr>
            <a:r>
              <a:rPr lang="ru-RU" sz="2000" b="1">
                <a:solidFill>
                  <a:srgbClr val="A50021"/>
                </a:solidFill>
              </a:rPr>
              <a:t>Сохранение огромного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государственного сектора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делало экономику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малоэффективной.</a:t>
            </a:r>
          </a:p>
          <a:p>
            <a:pPr marL="342900" indent="-342900"/>
            <a:endParaRPr lang="ru-RU" sz="2000" b="1">
              <a:solidFill>
                <a:srgbClr val="A5002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114800" y="3048000"/>
            <a:ext cx="4876800" cy="6858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2"/>
                </a:solidFill>
              </a:rPr>
              <a:t>Цели экономической политики </a:t>
            </a:r>
          </a:p>
          <a:p>
            <a:pPr algn="ctr"/>
            <a:r>
              <a:rPr lang="ru-RU" sz="2400" b="1">
                <a:solidFill>
                  <a:schemeClr val="accent2"/>
                </a:solidFill>
              </a:rPr>
              <a:t>С. Ю. Витте:</a:t>
            </a:r>
            <a:r>
              <a:rPr lang="ru-RU" sz="2400" b="1">
                <a:solidFill>
                  <a:srgbClr val="A50021"/>
                </a:solidFill>
              </a:rPr>
              <a:t> </a:t>
            </a:r>
          </a:p>
        </p:txBody>
      </p:sp>
      <p:pic>
        <p:nvPicPr>
          <p:cNvPr id="5" name="Содержимое 4" descr="[IS9IR_1-02]_[PF_03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3824288" cy="5689600"/>
          </a:xfrm>
          <a:prstGeom prst="rect">
            <a:avLst/>
          </a:prstGeom>
          <a:noFill/>
          <a:ln w="76200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114800" y="152400"/>
            <a:ext cx="4876800" cy="2743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A50021"/>
                </a:solidFill>
              </a:rPr>
              <a:t>Сергей Юльевич Витте -  </a:t>
            </a:r>
          </a:p>
          <a:p>
            <a:pPr algn="ctr"/>
            <a:r>
              <a:rPr lang="ru-RU" sz="2400" b="1">
                <a:solidFill>
                  <a:srgbClr val="A50021"/>
                </a:solidFill>
              </a:rPr>
              <a:t>министр финансов </a:t>
            </a:r>
          </a:p>
          <a:p>
            <a:pPr algn="ctr"/>
            <a:r>
              <a:rPr lang="ru-RU" sz="2400" b="1">
                <a:solidFill>
                  <a:srgbClr val="A50021"/>
                </a:solidFill>
              </a:rPr>
              <a:t>в 1892-1903 годах. </a:t>
            </a:r>
          </a:p>
          <a:p>
            <a:pPr algn="ctr"/>
            <a:r>
              <a:rPr lang="ru-RU" sz="2400" b="1">
                <a:solidFill>
                  <a:srgbClr val="A50021"/>
                </a:solidFill>
              </a:rPr>
              <a:t>Осуществил </a:t>
            </a:r>
          </a:p>
          <a:p>
            <a:pPr algn="ctr"/>
            <a:r>
              <a:rPr lang="ru-RU" sz="2400" b="1">
                <a:solidFill>
                  <a:srgbClr val="A50021"/>
                </a:solidFill>
              </a:rPr>
              <a:t>ряд важных мероприятий, </a:t>
            </a:r>
          </a:p>
          <a:p>
            <a:pPr algn="ctr"/>
            <a:r>
              <a:rPr lang="ru-RU" sz="2400" b="1">
                <a:solidFill>
                  <a:srgbClr val="A50021"/>
                </a:solidFill>
              </a:rPr>
              <a:t>ускоривших экономическое </a:t>
            </a:r>
          </a:p>
          <a:p>
            <a:pPr algn="ctr"/>
            <a:r>
              <a:rPr lang="ru-RU" sz="2400" b="1">
                <a:solidFill>
                  <a:srgbClr val="A50021"/>
                </a:solidFill>
              </a:rPr>
              <a:t>развитие России: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191000" y="4800600"/>
            <a:ext cx="396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Создание рыночной экономики.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4191000" y="5562600"/>
            <a:ext cx="4648200" cy="685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Интеграция российской </a:t>
            </a:r>
          </a:p>
          <a:p>
            <a:pPr algn="ctr"/>
            <a:r>
              <a:rPr lang="ru-RU" b="1">
                <a:solidFill>
                  <a:schemeClr val="bg1"/>
                </a:solidFill>
              </a:rPr>
              <a:t>экономики в мировую.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4191000" y="4114800"/>
            <a:ext cx="33528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Индустриализация страны.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6172200" y="3733800"/>
            <a:ext cx="0" cy="38100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7772400" y="3733800"/>
            <a:ext cx="0" cy="106680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8534400" y="3733800"/>
            <a:ext cx="0" cy="182880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3124200"/>
            <a:ext cx="9144000" cy="37338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              </a:t>
            </a:r>
            <a:r>
              <a:rPr lang="ru-RU" sz="2000" b="1" u="sng">
                <a:solidFill>
                  <a:srgbClr val="000099"/>
                </a:solidFill>
              </a:rPr>
              <a:t>Мероприятия экономической политики С. Ю. Витте.</a:t>
            </a:r>
          </a:p>
          <a:p>
            <a:pPr marL="342900" indent="-342900">
              <a:buFontTx/>
              <a:buAutoNum type="arabicParenR"/>
            </a:pPr>
            <a:r>
              <a:rPr lang="ru-RU" sz="2000" b="1">
                <a:solidFill>
                  <a:srgbClr val="A50021"/>
                </a:solidFill>
              </a:rPr>
              <a:t>Ускоренное строительство железных дорог,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     в том числе Транссибирской магистрали.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2) Введение винной монополии (1895 г.),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    повышение косвенных налогов.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3) Налажена выдача денежных кредитов предпринимателям.</a:t>
            </a:r>
          </a:p>
          <a:p>
            <a:pPr marL="342900" indent="-342900">
              <a:buFontTx/>
              <a:buAutoNum type="arabicParenR" startAt="4"/>
            </a:pPr>
            <a:r>
              <a:rPr lang="ru-RU" sz="2000" b="1">
                <a:solidFill>
                  <a:srgbClr val="A50021"/>
                </a:solidFill>
              </a:rPr>
              <a:t>Проведена денежная реформа (1897 г.),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     установившая золотое содержание рубля.</a:t>
            </a:r>
          </a:p>
          <a:p>
            <a:pPr marL="342900" indent="-342900">
              <a:buFontTx/>
              <a:buAutoNum type="arabicParenR" startAt="5"/>
            </a:pPr>
            <a:r>
              <a:rPr lang="ru-RU" sz="2000" b="1">
                <a:solidFill>
                  <a:srgbClr val="A50021"/>
                </a:solidFill>
              </a:rPr>
              <a:t>Проведение политики протекционизма для защиты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    отечественного товаропроизводителя.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6) Созданы условия для зарубежных инвестиций </a:t>
            </a:r>
          </a:p>
          <a:p>
            <a:pPr marL="342900" indent="-342900"/>
            <a:r>
              <a:rPr lang="ru-RU" sz="2000" b="1">
                <a:solidFill>
                  <a:srgbClr val="A50021"/>
                </a:solidFill>
              </a:rPr>
              <a:t>    в российскую экономику.</a:t>
            </a:r>
          </a:p>
        </p:txBody>
      </p:sp>
      <p:sp>
        <p:nvSpPr>
          <p:cNvPr id="2" name="Заголовок 1"/>
          <p:cNvSpPr>
            <a:spLocks/>
          </p:cNvSpPr>
          <p:nvPr/>
        </p:nvSpPr>
        <p:spPr bwMode="auto">
          <a:xfrm>
            <a:off x="5486400" y="2209800"/>
            <a:ext cx="3162300" cy="666750"/>
          </a:xfrm>
          <a:prstGeom prst="rect">
            <a:avLst/>
          </a:prstGeom>
          <a:solidFill>
            <a:srgbClr val="FFFFCC"/>
          </a:solidFill>
          <a:ln w="76200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Китайско-Восточная железная дорога (КВЖД)</a:t>
            </a:r>
            <a:endParaRPr lang="ru-RU">
              <a:solidFill>
                <a:srgbClr val="FF0000"/>
              </a:solidFill>
            </a:endParaRPr>
          </a:p>
        </p:txBody>
      </p:sp>
      <p:pic>
        <p:nvPicPr>
          <p:cNvPr id="14343" name="Содержимое 4" descr="[IS9IR_1-04]_[TD_06-k].jpg"/>
          <p:cNvPicPr>
            <a:picLocks noChangeAspect="1"/>
          </p:cNvPicPr>
          <p:nvPr/>
        </p:nvPicPr>
        <p:blipFill>
          <a:blip r:embed="rId2" cstate="print">
            <a:lum bright="-12000"/>
          </a:blip>
          <a:srcRect/>
          <a:stretch>
            <a:fillRect/>
          </a:stretch>
        </p:blipFill>
        <p:spPr bwMode="auto">
          <a:xfrm>
            <a:off x="152400" y="152400"/>
            <a:ext cx="4953000" cy="2771775"/>
          </a:xfrm>
          <a:prstGeom prst="rect">
            <a:avLst/>
          </a:prstGeom>
          <a:noFill/>
          <a:ln w="76200">
            <a:solidFill>
              <a:srgbClr val="FF99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685800"/>
            <a:ext cx="4038600" cy="5334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000" b="1" i="1">
                <a:solidFill>
                  <a:srgbClr val="000099"/>
                </a:solidFill>
              </a:rPr>
              <a:t>            </a:t>
            </a:r>
            <a:r>
              <a:rPr lang="ru-RU" sz="2000" b="1" i="1" u="sng">
                <a:solidFill>
                  <a:schemeClr val="hlink"/>
                </a:solidFill>
              </a:rPr>
              <a:t>Позитивные:</a:t>
            </a:r>
            <a:endParaRPr lang="ru-RU" sz="2000" b="1" u="sng">
              <a:solidFill>
                <a:schemeClr val="hlink"/>
              </a:solidFill>
            </a:endParaRP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1. Самые высокие в мире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темпы роста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промышленности.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2. 5-е место в мире по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объему промышленного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производства.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3. 1-е место в мире по объему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сельскохозяйственного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производства.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4. Крупнейший экспортер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зерна.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5. Наличие передовых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элементов капиталистической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экономики (монополии,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финансово-промышленные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группы).</a:t>
            </a:r>
            <a:endParaRPr lang="ru-RU" sz="2000" b="1" i="1">
              <a:solidFill>
                <a:srgbClr val="000099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114800" y="609600"/>
            <a:ext cx="5029200" cy="6172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 b="1" i="1">
                <a:solidFill>
                  <a:srgbClr val="000099"/>
                </a:solidFill>
              </a:rPr>
              <a:t>                      </a:t>
            </a:r>
            <a:r>
              <a:rPr lang="ru-RU" sz="2000" b="1" i="1" u="sng">
                <a:solidFill>
                  <a:schemeClr val="hlink"/>
                </a:solidFill>
              </a:rPr>
              <a:t>Негативные:</a:t>
            </a:r>
            <a:endParaRPr lang="ru-RU" sz="2000" b="1" u="sng">
              <a:solidFill>
                <a:schemeClr val="hlink"/>
              </a:solidFill>
            </a:endParaRPr>
          </a:p>
          <a:p>
            <a:r>
              <a:rPr lang="ru-RU" sz="2000" b="1">
                <a:solidFill>
                  <a:srgbClr val="000099"/>
                </a:solidFill>
              </a:rPr>
              <a:t>1. Незавершенность индустриализации </a:t>
            </a:r>
          </a:p>
          <a:p>
            <a:r>
              <a:rPr lang="ru-RU" sz="2000" b="1">
                <a:solidFill>
                  <a:srgbClr val="000099"/>
                </a:solidFill>
              </a:rPr>
              <a:t>и преобладание сельского хозяйства </a:t>
            </a:r>
          </a:p>
          <a:p>
            <a:r>
              <a:rPr lang="ru-RU" sz="2000" b="1">
                <a:solidFill>
                  <a:srgbClr val="000099"/>
                </a:solidFill>
              </a:rPr>
              <a:t>в структуре экономики.</a:t>
            </a:r>
          </a:p>
          <a:p>
            <a:r>
              <a:rPr lang="ru-RU" sz="2000" b="1">
                <a:solidFill>
                  <a:srgbClr val="000099"/>
                </a:solidFill>
              </a:rPr>
              <a:t>2. Отставание от передовых стран </a:t>
            </a:r>
          </a:p>
          <a:p>
            <a:r>
              <a:rPr lang="ru-RU" sz="2000" b="1">
                <a:solidFill>
                  <a:srgbClr val="000099"/>
                </a:solidFill>
              </a:rPr>
              <a:t>по производительности труда и </a:t>
            </a:r>
          </a:p>
          <a:p>
            <a:r>
              <a:rPr lang="ru-RU" sz="2000" b="1">
                <a:solidFill>
                  <a:srgbClr val="000099"/>
                </a:solidFill>
              </a:rPr>
              <a:t>производству промышленной </a:t>
            </a:r>
          </a:p>
          <a:p>
            <a:r>
              <a:rPr lang="ru-RU" sz="2000" b="1">
                <a:solidFill>
                  <a:srgbClr val="000099"/>
                </a:solidFill>
              </a:rPr>
              <a:t>продукции на душу населения.</a:t>
            </a:r>
          </a:p>
          <a:p>
            <a:r>
              <a:rPr lang="ru-RU" sz="2000" b="1">
                <a:solidFill>
                  <a:srgbClr val="000099"/>
                </a:solidFill>
              </a:rPr>
              <a:t>3. Отсутствие ряда важных отраслей </a:t>
            </a:r>
          </a:p>
          <a:p>
            <a:r>
              <a:rPr lang="ru-RU" sz="2000" b="1">
                <a:solidFill>
                  <a:srgbClr val="000099"/>
                </a:solidFill>
              </a:rPr>
              <a:t>в промышленности (станкостроение, </a:t>
            </a:r>
          </a:p>
          <a:p>
            <a:r>
              <a:rPr lang="ru-RU" sz="2000" b="1">
                <a:solidFill>
                  <a:srgbClr val="000099"/>
                </a:solidFill>
              </a:rPr>
              <a:t>автомобилестроение, химическая </a:t>
            </a:r>
          </a:p>
          <a:p>
            <a:r>
              <a:rPr lang="ru-RU" sz="2000" b="1">
                <a:solidFill>
                  <a:srgbClr val="000099"/>
                </a:solidFill>
              </a:rPr>
              <a:t>промышленность).</a:t>
            </a:r>
          </a:p>
          <a:p>
            <a:r>
              <a:rPr lang="ru-RU" sz="2000" b="1">
                <a:solidFill>
                  <a:srgbClr val="000099"/>
                </a:solidFill>
              </a:rPr>
              <a:t>4. Отсталое сельское хозяйство, </a:t>
            </a:r>
          </a:p>
          <a:p>
            <a:r>
              <a:rPr lang="ru-RU" sz="2000" b="1">
                <a:solidFill>
                  <a:srgbClr val="000099"/>
                </a:solidFill>
              </a:rPr>
              <a:t>нерешенность аграрного вопроса.</a:t>
            </a:r>
          </a:p>
          <a:p>
            <a:r>
              <a:rPr lang="ru-RU" sz="2000" b="1">
                <a:solidFill>
                  <a:srgbClr val="000099"/>
                </a:solidFill>
              </a:rPr>
              <a:t>5. Сохранение докапиталистических </a:t>
            </a:r>
          </a:p>
          <a:p>
            <a:r>
              <a:rPr lang="ru-RU" sz="2000" b="1">
                <a:solidFill>
                  <a:srgbClr val="000099"/>
                </a:solidFill>
              </a:rPr>
              <a:t>элементов экономики (община, </a:t>
            </a:r>
          </a:p>
          <a:p>
            <a:r>
              <a:rPr lang="ru-RU" sz="2000" b="1">
                <a:solidFill>
                  <a:srgbClr val="000099"/>
                </a:solidFill>
              </a:rPr>
              <a:t>помещичье землевладение, </a:t>
            </a:r>
          </a:p>
          <a:p>
            <a:r>
              <a:rPr lang="ru-RU" sz="2000" b="1">
                <a:solidFill>
                  <a:srgbClr val="000099"/>
                </a:solidFill>
              </a:rPr>
              <a:t>натуральное хозяйство).</a:t>
            </a:r>
          </a:p>
          <a:p>
            <a:r>
              <a:rPr lang="ru-RU" sz="2000" b="1">
                <a:solidFill>
                  <a:srgbClr val="000099"/>
                </a:solidFill>
              </a:rPr>
              <a:t>6. Высокая роль иностранного </a:t>
            </a:r>
          </a:p>
          <a:p>
            <a:r>
              <a:rPr lang="ru-RU" sz="2000" b="1">
                <a:solidFill>
                  <a:srgbClr val="000099"/>
                </a:solidFill>
              </a:rPr>
              <a:t>капитала.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A50021"/>
                </a:solidFill>
              </a:rPr>
              <a:t>Результаты экономического развития страны к 1914 году.</a:t>
            </a:r>
            <a:endParaRPr lang="ru-RU" sz="2400">
              <a:solidFill>
                <a:srgbClr val="A5002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52400" y="4724400"/>
            <a:ext cx="8839200" cy="20574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 b="1">
                <a:solidFill>
                  <a:schemeClr val="accent2"/>
                </a:solidFill>
              </a:rPr>
              <a:t>                      </a:t>
            </a:r>
            <a:r>
              <a:rPr lang="ru-RU" sz="2000" b="1" i="1" u="sng">
                <a:solidFill>
                  <a:srgbClr val="A50021"/>
                </a:solidFill>
              </a:rPr>
              <a:t>С одной стороны, оба министра стремились:</a:t>
            </a:r>
          </a:p>
          <a:p>
            <a:r>
              <a:rPr lang="ru-RU" sz="2000" b="1">
                <a:solidFill>
                  <a:schemeClr val="accent2"/>
                </a:solidFill>
              </a:rPr>
              <a:t>1) Предотвратить революцию.</a:t>
            </a:r>
          </a:p>
          <a:p>
            <a:r>
              <a:rPr lang="ru-RU" sz="2000" b="1">
                <a:solidFill>
                  <a:schemeClr val="accent2"/>
                </a:solidFill>
              </a:rPr>
              <a:t>2) Сохранить монархию.</a:t>
            </a:r>
          </a:p>
          <a:p>
            <a:r>
              <a:rPr lang="ru-RU" sz="2000" b="1">
                <a:solidFill>
                  <a:schemeClr val="accent2"/>
                </a:solidFill>
              </a:rPr>
              <a:t>3) Сохранить политическую роль дворянства в жизни общества.</a:t>
            </a:r>
          </a:p>
          <a:p>
            <a:r>
              <a:rPr lang="ru-RU" sz="2000" b="1">
                <a:solidFill>
                  <a:schemeClr val="accent2"/>
                </a:solidFill>
              </a:rPr>
              <a:t>4) Сохранить помещичье землевладение.</a:t>
            </a:r>
          </a:p>
          <a:p>
            <a:r>
              <a:rPr lang="ru-RU" sz="2000" b="1">
                <a:solidFill>
                  <a:schemeClr val="accent2"/>
                </a:solidFill>
              </a:rPr>
              <a:t>5) Усилить роль государства во всех сферах экономики.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152400"/>
            <a:ext cx="9144000" cy="6096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rgbClr val="A50021"/>
                </a:solidFill>
              </a:rPr>
              <a:t>Внутриполитический курс правительства.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52400" y="914400"/>
            <a:ext cx="3810000" cy="7620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2"/>
                </a:solidFill>
              </a:rPr>
              <a:t>Либеральный курс </a:t>
            </a:r>
          </a:p>
          <a:p>
            <a:pPr algn="ctr"/>
            <a:r>
              <a:rPr lang="ru-RU" sz="2400" b="1">
                <a:solidFill>
                  <a:schemeClr val="accent2"/>
                </a:solidFill>
              </a:rPr>
              <a:t>правительства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572000" y="914400"/>
            <a:ext cx="3810000" cy="7620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accent2"/>
                </a:solidFill>
              </a:rPr>
              <a:t>Консервативное </a:t>
            </a:r>
          </a:p>
          <a:p>
            <a:pPr algn="ctr"/>
            <a:r>
              <a:rPr lang="ru-RU" sz="2400" b="1">
                <a:solidFill>
                  <a:schemeClr val="accent2"/>
                </a:solidFill>
              </a:rPr>
              <a:t>направление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2286000" y="3581400"/>
            <a:ext cx="1905000" cy="990600"/>
          </a:xfrm>
          <a:prstGeom prst="rect">
            <a:avLst/>
          </a:prstGeom>
          <a:solidFill>
            <a:srgbClr val="FFFFCC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министр 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финансов 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С. Ю. Витте.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6781800" y="3581400"/>
            <a:ext cx="2209800" cy="990600"/>
          </a:xfrm>
          <a:prstGeom prst="rect">
            <a:avLst/>
          </a:prstGeom>
          <a:solidFill>
            <a:srgbClr val="FFFFCC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accent2"/>
                </a:solidFill>
              </a:rPr>
              <a:t>министр 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внутренних дел </a:t>
            </a:r>
          </a:p>
          <a:p>
            <a:pPr algn="ctr"/>
            <a:r>
              <a:rPr lang="ru-RU" sz="2000" b="1">
                <a:solidFill>
                  <a:schemeClr val="accent2"/>
                </a:solidFill>
              </a:rPr>
              <a:t>В. К. Плеве.</a:t>
            </a:r>
          </a:p>
        </p:txBody>
      </p:sp>
      <p:pic>
        <p:nvPicPr>
          <p:cNvPr id="5" name="Содержимое 4" descr="[IS9IR_1-02]_[PF_03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8800"/>
            <a:ext cx="1895475" cy="2819400"/>
          </a:xfrm>
          <a:prstGeom prst="rect">
            <a:avLst/>
          </a:prstGeom>
          <a:noFill/>
          <a:ln w="762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" name="Содержимое 4" descr="[IS9IR_1-03]_[PF_02]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05000"/>
            <a:ext cx="2020888" cy="2667000"/>
          </a:xfrm>
          <a:prstGeom prst="rect">
            <a:avLst/>
          </a:prstGeom>
          <a:noFill/>
          <a:ln w="762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3276600"/>
            <a:ext cx="9144000" cy="3581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1) за ускоренную модернизацию России;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2) развитие капиталистических отношений;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3) постепенный переход политической власти от дворянства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к союзу буржуазии и обуржуазившихся помещиков;</a:t>
            </a:r>
          </a:p>
          <a:p>
            <a:pPr marL="342900" indent="-342900">
              <a:buFontTx/>
              <a:buAutoNum type="arabicParenR" startAt="4"/>
            </a:pPr>
            <a:r>
              <a:rPr lang="ru-RU" sz="2000" b="1">
                <a:solidFill>
                  <a:srgbClr val="000099"/>
                </a:solidFill>
              </a:rPr>
              <a:t>занятие разоряющихся помещиков предпринимательской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деятельностью (обуржуазивание дворянства);</a:t>
            </a:r>
          </a:p>
          <a:p>
            <a:pPr marL="342900" indent="-342900">
              <a:buFontTx/>
              <a:buAutoNum type="arabicParenR" startAt="5"/>
            </a:pPr>
            <a:r>
              <a:rPr lang="ru-RU" sz="2000" b="1">
                <a:solidFill>
                  <a:srgbClr val="000099"/>
                </a:solidFill>
              </a:rPr>
              <a:t>роспуск крестьянской общины и предоставление земли крестьянам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в частную собственность;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6) уравнивание крестьян в правах с другими сословиями;</a:t>
            </a:r>
          </a:p>
          <a:p>
            <a:pPr marL="342900" indent="-342900">
              <a:buFontTx/>
              <a:buAutoNum type="arabicParenR" startAt="7"/>
            </a:pPr>
            <a:r>
              <a:rPr lang="ru-RU" sz="2000" b="1">
                <a:solidFill>
                  <a:srgbClr val="000099"/>
                </a:solidFill>
              </a:rPr>
              <a:t>невмешательство государства в отношения между рабочими и </a:t>
            </a:r>
          </a:p>
          <a:p>
            <a:pPr marL="342900" indent="-342900"/>
            <a:r>
              <a:rPr lang="ru-RU" sz="2000" b="1">
                <a:solidFill>
                  <a:srgbClr val="000099"/>
                </a:solidFill>
              </a:rPr>
              <a:t>предпринимателями.</a:t>
            </a:r>
            <a:endParaRPr lang="ru-RU" sz="2000" b="1" i="1">
              <a:solidFill>
                <a:srgbClr val="000099"/>
              </a:solidFill>
            </a:endParaRPr>
          </a:p>
        </p:txBody>
      </p:sp>
      <p:pic>
        <p:nvPicPr>
          <p:cNvPr id="5" name="Содержимое 4" descr="[IS9IR_1-02]_[PF_03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1997075" cy="2971800"/>
          </a:xfrm>
          <a:prstGeom prst="rect">
            <a:avLst/>
          </a:prstGeom>
          <a:noFill/>
          <a:ln w="76200">
            <a:solidFill>
              <a:srgbClr val="FF9933"/>
            </a:solidFill>
            <a:miter lim="800000"/>
            <a:headEnd/>
            <a:tailEnd/>
          </a:ln>
        </p:spPr>
      </p:pic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2819400" y="2438400"/>
            <a:ext cx="3276600" cy="609600"/>
          </a:xfrm>
          <a:prstGeom prst="rect">
            <a:avLst/>
          </a:prstGeom>
          <a:solidFill>
            <a:srgbClr val="FFFFCC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i="1">
                <a:solidFill>
                  <a:schemeClr val="accent2"/>
                </a:solidFill>
              </a:rPr>
              <a:t>С. Ю. Витте выступал: </a:t>
            </a:r>
            <a:endParaRPr lang="ru-RU" sz="2000" b="1">
              <a:solidFill>
                <a:schemeClr val="accent2"/>
              </a:solidFill>
            </a:endParaRP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2895600" y="228600"/>
            <a:ext cx="6019800" cy="1295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A50021"/>
                </a:solidFill>
              </a:rPr>
              <a:t>С другой стороны, во взглядах </a:t>
            </a:r>
          </a:p>
          <a:p>
            <a:pPr algn="ctr"/>
            <a:r>
              <a:rPr lang="ru-RU" sz="2400" b="1">
                <a:solidFill>
                  <a:srgbClr val="A50021"/>
                </a:solidFill>
              </a:rPr>
              <a:t>С. Ю. Витте и В. К. Плеве </a:t>
            </a:r>
          </a:p>
          <a:p>
            <a:pPr algn="ctr"/>
            <a:r>
              <a:rPr lang="ru-RU" sz="2400" b="1">
                <a:solidFill>
                  <a:srgbClr val="A50021"/>
                </a:solidFill>
              </a:rPr>
              <a:t>имелись серьезные различия.</a:t>
            </a:r>
            <a:endParaRPr lang="ru-RU" sz="2400" b="1" i="1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" name="Содержимое 4" descr="[IS9IR_1-03]_[PF_02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2368550" cy="3124200"/>
          </a:xfrm>
          <a:prstGeom prst="rect">
            <a:avLst/>
          </a:prstGeom>
          <a:noFill/>
          <a:ln w="76200">
            <a:solidFill>
              <a:srgbClr val="FF9933"/>
            </a:solidFill>
            <a:miter lim="800000"/>
            <a:headEnd/>
            <a:tailEnd/>
          </a:ln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52400" y="3429000"/>
            <a:ext cx="8915400" cy="32766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>
              <a:buFontTx/>
              <a:buAutoNum type="arabicParenR"/>
            </a:pPr>
            <a:r>
              <a:rPr lang="ru-RU" sz="2400" b="1">
                <a:solidFill>
                  <a:srgbClr val="A50021"/>
                </a:solidFill>
              </a:rPr>
              <a:t>за самобытный путь развития России, который 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    поможет избежать капитализма и гнета буржуазии;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2) сохранение политической власти за дворянством;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3) поддержку разоряющихся помещиков за счет 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    государства;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4) сохранение крестьянской общины;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5) сохранение сословной обособленности крестьян;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6) попечительскую политику государства в отношении 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    рабочих.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3048000" y="2743200"/>
            <a:ext cx="3048000" cy="533400"/>
          </a:xfrm>
          <a:prstGeom prst="rect">
            <a:avLst/>
          </a:prstGeom>
          <a:solidFill>
            <a:srgbClr val="FFFFCC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i="1"/>
              <a:t>В. К. Плеве выступал: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962400" y="0"/>
            <a:ext cx="5181600" cy="4648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Одной из попыток укрепить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самодержавие в условиях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надвигающегося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революционного кризиса стала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инициатива </a:t>
            </a:r>
            <a:r>
              <a:rPr lang="ru-RU" sz="2400" b="1">
                <a:solidFill>
                  <a:srgbClr val="A50021"/>
                </a:solidFill>
              </a:rPr>
              <a:t>начальника 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Московского охранного 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отделения полковника </a:t>
            </a:r>
          </a:p>
          <a:p>
            <a:pPr marL="342900" indent="-342900"/>
            <a:r>
              <a:rPr lang="ru-RU" sz="2400" b="1">
                <a:solidFill>
                  <a:srgbClr val="A50021"/>
                </a:solidFill>
              </a:rPr>
              <a:t>жандармерии</a:t>
            </a:r>
            <a:r>
              <a:rPr lang="ru-RU" sz="2400" b="1">
                <a:solidFill>
                  <a:srgbClr val="000099"/>
                </a:solidFill>
              </a:rPr>
              <a:t> С. В. Зубатова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взять под контроль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правительства рабочее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движение, получившая название </a:t>
            </a:r>
          </a:p>
          <a:p>
            <a:pPr marL="342900" indent="-342900"/>
            <a:r>
              <a:rPr lang="ru-RU" sz="2400" b="1" u="sng">
                <a:solidFill>
                  <a:srgbClr val="A50021"/>
                </a:solidFill>
              </a:rPr>
              <a:t>«полицейского социализма».</a:t>
            </a:r>
            <a:endParaRPr lang="ru-RU" sz="2400" b="1" i="1" u="sng">
              <a:solidFill>
                <a:srgbClr val="A50021"/>
              </a:solidFill>
            </a:endParaRPr>
          </a:p>
        </p:txBody>
      </p:sp>
      <p:pic>
        <p:nvPicPr>
          <p:cNvPr id="5" name="Содержимое 4" descr="[IS9IR_1-03]_[TD_07-r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3276600" cy="4119563"/>
          </a:xfrm>
          <a:prstGeom prst="rect">
            <a:avLst/>
          </a:prstGeom>
          <a:noFill/>
          <a:ln w="762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/>
          </p:cNvSpPr>
          <p:nvPr/>
        </p:nvSpPr>
        <p:spPr bwMode="auto">
          <a:xfrm>
            <a:off x="228600" y="228600"/>
            <a:ext cx="3200400" cy="1371600"/>
          </a:xfrm>
          <a:prstGeom prst="rect">
            <a:avLst/>
          </a:prstGeom>
          <a:solidFill>
            <a:srgbClr val="FFFFCC"/>
          </a:solidFill>
          <a:ln w="76200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Зубатов Сергей Васильевич </a:t>
            </a:r>
            <a:br>
              <a:rPr lang="ru-RU" sz="2400" b="1">
                <a:solidFill>
                  <a:srgbClr val="000099"/>
                </a:solidFill>
              </a:rPr>
            </a:br>
            <a:r>
              <a:rPr lang="ru-RU" sz="2400" b="1">
                <a:solidFill>
                  <a:srgbClr val="000099"/>
                </a:solidFill>
              </a:rPr>
              <a:t>(1864–1917)</a:t>
            </a:r>
            <a:endParaRPr lang="ru-RU" sz="2400">
              <a:solidFill>
                <a:srgbClr val="000099"/>
              </a:solidFill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3657600" y="4876800"/>
            <a:ext cx="5486400" cy="1981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1">
                <a:solidFill>
                  <a:srgbClr val="A50021"/>
                </a:solidFill>
              </a:rPr>
              <a:t>    </a:t>
            </a:r>
            <a:r>
              <a:rPr lang="ru-RU" b="1" u="sng">
                <a:solidFill>
                  <a:srgbClr val="A50021"/>
                </a:solidFill>
              </a:rPr>
              <a:t>Цели политики полицейского социализма.</a:t>
            </a:r>
          </a:p>
          <a:p>
            <a:r>
              <a:rPr lang="ru-RU" b="1">
                <a:solidFill>
                  <a:srgbClr val="000099"/>
                </a:solidFill>
              </a:rPr>
              <a:t>1. Вырвать рабочее движение из-под влияния </a:t>
            </a:r>
          </a:p>
          <a:p>
            <a:r>
              <a:rPr lang="ru-RU" b="1">
                <a:solidFill>
                  <a:srgbClr val="000099"/>
                </a:solidFill>
              </a:rPr>
              <a:t>революционеров.</a:t>
            </a:r>
          </a:p>
          <a:p>
            <a:r>
              <a:rPr lang="ru-RU" b="1">
                <a:solidFill>
                  <a:srgbClr val="000099"/>
                </a:solidFill>
              </a:rPr>
              <a:t>2. Поставить рабочее движение под контроль </a:t>
            </a:r>
          </a:p>
          <a:p>
            <a:r>
              <a:rPr lang="ru-RU" b="1">
                <a:solidFill>
                  <a:srgbClr val="000099"/>
                </a:solidFill>
              </a:rPr>
              <a:t>государства (полиции).</a:t>
            </a:r>
          </a:p>
          <a:p>
            <a:r>
              <a:rPr lang="ru-RU" b="1">
                <a:solidFill>
                  <a:srgbClr val="000099"/>
                </a:solidFill>
              </a:rPr>
              <a:t>3. Расширить социальную базу самодержавия </a:t>
            </a:r>
          </a:p>
          <a:p>
            <a:r>
              <a:rPr lang="ru-RU" b="1">
                <a:solidFill>
                  <a:srgbClr val="000099"/>
                </a:solidFill>
              </a:rPr>
              <a:t>за счет рабочего класса.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810000" y="228600"/>
            <a:ext cx="5181600" cy="6477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Первоначально инициатива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С. В. Зубатова была поддержана 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генерал-губернатором  Москвы 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великим  князем  Сергеем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Александровичем.</a:t>
            </a:r>
          </a:p>
          <a:p>
            <a:pPr marL="342900" indent="-342900">
              <a:buFontTx/>
              <a:buChar char="-"/>
            </a:pPr>
            <a:r>
              <a:rPr lang="ru-RU" sz="2400" b="1">
                <a:solidFill>
                  <a:srgbClr val="000099"/>
                </a:solidFill>
              </a:rPr>
              <a:t>В 1901-1903 годах зубатовские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организации были созданы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во многих крупных городах.</a:t>
            </a:r>
          </a:p>
          <a:p>
            <a:pPr marL="342900" indent="-342900">
              <a:buFontTx/>
              <a:buChar char="-"/>
            </a:pPr>
            <a:r>
              <a:rPr lang="ru-RU" sz="2400" b="1">
                <a:solidFill>
                  <a:srgbClr val="000099"/>
                </a:solidFill>
              </a:rPr>
              <a:t>Но затем по обвинению в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попустительстве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революционному движению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С. В. Зубатов был отправлен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в отставку, политика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полицейского социализма </a:t>
            </a:r>
          </a:p>
          <a:p>
            <a:pPr marL="342900" indent="-342900"/>
            <a:r>
              <a:rPr lang="ru-RU" sz="2400" b="1">
                <a:solidFill>
                  <a:srgbClr val="000099"/>
                </a:solidFill>
              </a:rPr>
              <a:t>закончилась провалом.</a:t>
            </a: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04775" y="5381625"/>
            <a:ext cx="3467100" cy="898525"/>
          </a:xfrm>
          <a:prstGeom prst="rect">
            <a:avLst/>
          </a:prstGeom>
          <a:solidFill>
            <a:srgbClr val="FFFFCC"/>
          </a:solidFill>
          <a:ln w="76200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rgbClr val="A50021"/>
                </a:solidFill>
                <a:latin typeface="Times New Roman" pitchFamily="18" charset="0"/>
              </a:rPr>
              <a:t>Великий князь</a:t>
            </a:r>
          </a:p>
          <a:p>
            <a:pPr algn="ctr"/>
            <a:r>
              <a:rPr lang="ru-RU" sz="2400" b="1">
                <a:solidFill>
                  <a:srgbClr val="A50021"/>
                </a:solidFill>
                <a:latin typeface="Times New Roman" pitchFamily="18" charset="0"/>
              </a:rPr>
              <a:t>Сергей Александрович</a:t>
            </a:r>
          </a:p>
        </p:txBody>
      </p:sp>
      <p:pic>
        <p:nvPicPr>
          <p:cNvPr id="51205" name="Picture 5" descr="Рисунок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3429000" cy="4776788"/>
          </a:xfrm>
          <a:prstGeom prst="rect">
            <a:avLst/>
          </a:prstGeom>
          <a:noFill/>
          <a:ln w="76200">
            <a:solidFill>
              <a:srgbClr val="FF99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352800" y="762000"/>
            <a:ext cx="5791200" cy="5029200"/>
          </a:xfrm>
          <a:prstGeom prst="rect">
            <a:avLst/>
          </a:prstGeom>
          <a:solidFill>
            <a:srgbClr val="FFFFCC"/>
          </a:solidFill>
          <a:ln w="762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b="1">
                <a:solidFill>
                  <a:srgbClr val="000099"/>
                </a:solidFill>
              </a:rPr>
              <a:t>После гибели В. К. Плеве Николай II </a:t>
            </a:r>
          </a:p>
          <a:p>
            <a:r>
              <a:rPr lang="ru-RU" sz="2400" b="1">
                <a:solidFill>
                  <a:srgbClr val="000099"/>
                </a:solidFill>
              </a:rPr>
              <a:t>назначил министром внутренних </a:t>
            </a:r>
          </a:p>
          <a:p>
            <a:r>
              <a:rPr lang="ru-RU" sz="2400" b="1">
                <a:solidFill>
                  <a:srgbClr val="000099"/>
                </a:solidFill>
              </a:rPr>
              <a:t>дел отличавшегося либеральными </a:t>
            </a:r>
          </a:p>
          <a:p>
            <a:r>
              <a:rPr lang="ru-RU" sz="2400" b="1">
                <a:solidFill>
                  <a:srgbClr val="000099"/>
                </a:solidFill>
              </a:rPr>
              <a:t>взглядами П. Д. Святополк-Мирского.</a:t>
            </a:r>
          </a:p>
          <a:p>
            <a:endParaRPr lang="ru-RU" sz="2400" b="1">
              <a:solidFill>
                <a:srgbClr val="000099"/>
              </a:solidFill>
            </a:endParaRPr>
          </a:p>
          <a:p>
            <a:r>
              <a:rPr lang="ru-RU" sz="2400" b="1">
                <a:solidFill>
                  <a:srgbClr val="000099"/>
                </a:solidFill>
              </a:rPr>
              <a:t>В своем первом публичном </a:t>
            </a:r>
          </a:p>
          <a:p>
            <a:r>
              <a:rPr lang="ru-RU" sz="2400" b="1">
                <a:solidFill>
                  <a:srgbClr val="000099"/>
                </a:solidFill>
              </a:rPr>
              <a:t>выступлении П. Д. Святополк-</a:t>
            </a:r>
          </a:p>
          <a:p>
            <a:r>
              <a:rPr lang="ru-RU" sz="2400" b="1">
                <a:solidFill>
                  <a:srgbClr val="000099"/>
                </a:solidFill>
              </a:rPr>
              <a:t>Мирский заявил о новом </a:t>
            </a:r>
          </a:p>
          <a:p>
            <a:r>
              <a:rPr lang="ru-RU" sz="2400" b="1">
                <a:solidFill>
                  <a:srgbClr val="000099"/>
                </a:solidFill>
              </a:rPr>
              <a:t>курсе правительства, основанном </a:t>
            </a:r>
          </a:p>
          <a:p>
            <a:r>
              <a:rPr lang="ru-RU" sz="2400" b="1">
                <a:solidFill>
                  <a:srgbClr val="000099"/>
                </a:solidFill>
              </a:rPr>
              <a:t>на доверии между властью и </a:t>
            </a:r>
          </a:p>
          <a:p>
            <a:r>
              <a:rPr lang="ru-RU" sz="2400" b="1">
                <a:solidFill>
                  <a:srgbClr val="000099"/>
                </a:solidFill>
              </a:rPr>
              <a:t>обществом (опора самодержавия </a:t>
            </a:r>
          </a:p>
          <a:p>
            <a:r>
              <a:rPr lang="ru-RU" sz="2400" b="1">
                <a:solidFill>
                  <a:srgbClr val="000099"/>
                </a:solidFill>
              </a:rPr>
              <a:t>на либеральную буржуазию и </a:t>
            </a:r>
          </a:p>
          <a:p>
            <a:r>
              <a:rPr lang="ru-RU" sz="2400" b="1">
                <a:solidFill>
                  <a:srgbClr val="000099"/>
                </a:solidFill>
              </a:rPr>
              <a:t>земских деятелей).</a:t>
            </a:r>
            <a:endParaRPr lang="ru-RU" sz="2400" b="1" i="1">
              <a:solidFill>
                <a:srgbClr val="000099"/>
              </a:solidFill>
            </a:endParaRPr>
          </a:p>
        </p:txBody>
      </p:sp>
      <p:sp>
        <p:nvSpPr>
          <p:cNvPr id="2" name="Заголовок 1"/>
          <p:cNvSpPr>
            <a:spLocks/>
          </p:cNvSpPr>
          <p:nvPr/>
        </p:nvSpPr>
        <p:spPr bwMode="auto">
          <a:xfrm>
            <a:off x="179388" y="304800"/>
            <a:ext cx="2868612" cy="1524000"/>
          </a:xfrm>
          <a:prstGeom prst="rect">
            <a:avLst/>
          </a:prstGeom>
          <a:solidFill>
            <a:srgbClr val="FFFFCC"/>
          </a:solidFill>
          <a:ln w="76200">
            <a:solidFill>
              <a:srgbClr val="FF9933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>
                <a:solidFill>
                  <a:srgbClr val="A50021"/>
                </a:solidFill>
              </a:rPr>
              <a:t>Святополк-Мирский </a:t>
            </a:r>
            <a:br>
              <a:rPr lang="ru-RU" sz="2400" b="1">
                <a:solidFill>
                  <a:srgbClr val="A50021"/>
                </a:solidFill>
              </a:rPr>
            </a:br>
            <a:r>
              <a:rPr lang="ru-RU" sz="2400" b="1">
                <a:solidFill>
                  <a:srgbClr val="A50021"/>
                </a:solidFill>
              </a:rPr>
              <a:t>Петр Данилович </a:t>
            </a:r>
            <a:br>
              <a:rPr lang="ru-RU" sz="2400" b="1">
                <a:solidFill>
                  <a:srgbClr val="A50021"/>
                </a:solidFill>
              </a:rPr>
            </a:br>
            <a:r>
              <a:rPr lang="ru-RU" sz="2400" b="1">
                <a:solidFill>
                  <a:srgbClr val="A50021"/>
                </a:solidFill>
              </a:rPr>
              <a:t>(1857–1914)</a:t>
            </a:r>
            <a:endParaRPr lang="ru-RU" sz="2400">
              <a:solidFill>
                <a:srgbClr val="A50021"/>
              </a:solidFill>
            </a:endParaRPr>
          </a:p>
        </p:txBody>
      </p:sp>
      <p:pic>
        <p:nvPicPr>
          <p:cNvPr id="5" name="Содержимое 4" descr="[IS9IR_1-03]_[TD_10-r]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0"/>
            <a:ext cx="2944813" cy="4260850"/>
          </a:xfrm>
          <a:prstGeom prst="rect">
            <a:avLst/>
          </a:prstGeom>
          <a:noFill/>
          <a:ln w="76200">
            <a:solidFill>
              <a:srgbClr val="FF99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99CC"/>
              </a:gs>
              <a:gs pos="100000">
                <a:srgbClr val="A5002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1371600" y="914400"/>
            <a:ext cx="5943600" cy="2514600"/>
          </a:xfrm>
          <a:prstGeom prst="downArrowCallout">
            <a:avLst>
              <a:gd name="adj1" fmla="val 59091"/>
              <a:gd name="adj2" fmla="val 59091"/>
              <a:gd name="adj3" fmla="val 16667"/>
              <a:gd name="adj4" fmla="val 66667"/>
            </a:avLst>
          </a:prstGeom>
          <a:solidFill>
            <a:srgbClr val="FFFFCC"/>
          </a:solidFill>
          <a:ln w="762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400" b="1">
                <a:solidFill>
                  <a:srgbClr val="A50021"/>
                </a:solidFill>
              </a:rPr>
              <a:t>Домашнее задание.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1905000" y="3962400"/>
            <a:ext cx="5410200" cy="1676400"/>
          </a:xfrm>
          <a:prstGeom prst="rect">
            <a:avLst/>
          </a:prstGeom>
          <a:solidFill>
            <a:srgbClr val="FFFFCC"/>
          </a:solidFill>
          <a:ln w="762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9600" b="1" dirty="0" smtClean="0">
                <a:solidFill>
                  <a:srgbClr val="A50021"/>
                </a:solidFill>
              </a:rPr>
              <a:t>§2</a:t>
            </a:r>
            <a:r>
              <a:rPr lang="ru-RU" sz="9600" dirty="0" smtClean="0">
                <a:solidFill>
                  <a:srgbClr val="A50021"/>
                </a:solidFill>
              </a:rPr>
              <a:t> </a:t>
            </a:r>
            <a:endParaRPr lang="ru-RU" sz="9600" dirty="0">
              <a:solidFill>
                <a:srgbClr val="A5002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869</TotalTime>
  <Words>1024</Words>
  <Application>Microsoft Office PowerPoint</Application>
  <PresentationFormat>Экран (4:3)</PresentationFormat>
  <Paragraphs>227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Century Gothic</vt:lpstr>
      <vt:lpstr>Times New Roman</vt:lpstr>
      <vt:lpstr>Verdana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Маша</cp:lastModifiedBy>
  <cp:revision>8</cp:revision>
  <cp:lastPrinted>1601-01-01T00:00:00Z</cp:lastPrinted>
  <dcterms:created xsi:type="dcterms:W3CDTF">1601-01-01T00:00:00Z</dcterms:created>
  <dcterms:modified xsi:type="dcterms:W3CDTF">2016-09-18T13:27:25Z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